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66" r:id="rId3"/>
    <p:sldId id="263" r:id="rId4"/>
    <p:sldId id="279" r:id="rId6"/>
    <p:sldId id="278" r:id="rId7"/>
    <p:sldId id="283" r:id="rId8"/>
  </p:sldIdLst>
  <p:sldSz cx="12192000" cy="6858000"/>
  <p:notesSz cx="6858000" cy="9144000"/>
  <p:embeddedFontLst>
    <p:embeddedFont>
      <p:font typeface="汉仪铸字卡酷体简" panose="00020600040101010101" charset="-122"/>
      <p:regular r:id="rId13"/>
    </p:embeddedFont>
    <p:embeddedFont>
      <p:font typeface="微软雅黑" panose="020B0503020204020204" charset="-122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T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423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2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74.xml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-228600">
              <a:spcAft>
                <a:spcPts val="1000"/>
              </a:spcAft>
              <a:defRPr spc="300"/>
            </a:lvl1pPr>
            <a:lvl2pPr indent="-228600">
              <a:defRPr spc="300"/>
            </a:lvl2pPr>
            <a:lvl3pPr indent="-228600">
              <a:defRPr spc="300"/>
            </a:lvl3pPr>
            <a:lvl4pPr indent="-228600">
              <a:defRPr spc="300"/>
            </a:lvl4pPr>
            <a:lvl5pPr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image" Target="../media/image3.png"/><Relationship Id="rId3" Type="http://schemas.openxmlformats.org/officeDocument/2006/relationships/image" Target="../media/image1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image" Target="../media/image4.png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6" name="图片 5" descr="syncCopiedImage_1656569505085_16565695368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" y="0"/>
            <a:ext cx="1208341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6" name="标题 1" descr="7b0a2020202022776f7264617274223a20227b5c2269645c223a32353030343334322c5c227469645c223a31333532377d220a7d0a"/>
          <p:cNvSpPr>
            <a:spLocks noGrp="1"/>
          </p:cNvSpPr>
          <p:nvPr/>
        </p:nvSpPr>
        <p:spPr>
          <a:xfrm>
            <a:off x="271850" y="48584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b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汉仪铸字卡酷体简" panose="00020600040101010101" charset="-122"/>
                <a:ea typeface="汉仪铸字卡酷体简" panose="00020600040101010101" charset="-122"/>
                <a:cs typeface="汉仪铸字卡酷体简" panose="00020600040101010101" charset="-122"/>
              </a:rPr>
              <a:t>        </a:t>
            </a:r>
            <a:r>
              <a:rPr lang="zh-CN" altLang="en-US" sz="4400" b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汉仪铸字卡酷体简" panose="00020600040101010101" charset="-122"/>
                <a:ea typeface="汉仪铸字卡酷体简" panose="00020600040101010101" charset="-122"/>
                <a:cs typeface="汉仪铸字卡酷体简" panose="00020600040101010101" charset="-122"/>
              </a:rPr>
              <a:t>华为暨开发者大会</a:t>
            </a:r>
            <a:r>
              <a:rPr lang="en-US" altLang="zh-CN" sz="4400" b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汉仪铸字卡酷体简" panose="00020600040101010101" charset="-122"/>
                <a:ea typeface="汉仪铸字卡酷体简" panose="00020600040101010101" charset="-122"/>
                <a:cs typeface="汉仪铸字卡酷体简" panose="00020600040101010101" charset="-122"/>
              </a:rPr>
              <a:t>2022</a:t>
            </a:r>
            <a:endParaRPr lang="en-US" altLang="zh-CN" sz="4400" b="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汉仪铸字卡酷体简" panose="00020600040101010101" charset="-122"/>
              <a:ea typeface="汉仪铸字卡酷体简" panose="00020600040101010101" charset="-122"/>
              <a:cs typeface="汉仪铸字卡酷体简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230" y="125730"/>
            <a:ext cx="9961880" cy="67392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3880" y="125730"/>
            <a:ext cx="575310" cy="6739255"/>
          </a:xfrm>
          <a:prstGeom prst="rect">
            <a:avLst/>
          </a:prstGeom>
          <a:gradFill>
            <a:gsLst>
              <a:gs pos="50000">
                <a:srgbClr val="D87085"/>
              </a:gs>
              <a:gs pos="0">
                <a:srgbClr val="E5A0AE"/>
              </a:gs>
              <a:gs pos="100000">
                <a:srgbClr val="CA405C"/>
              </a:gs>
            </a:gsLst>
            <a:lin scaled="1"/>
          </a:gradFill>
        </p:spPr>
        <p:txBody>
          <a:bodyPr wrap="square" rtlCol="0">
            <a:spAutoFit/>
          </a:bodyPr>
          <a:p>
            <a:r>
              <a:rPr lang="en-US" altLang="zh-CN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2022</a:t>
            </a:r>
            <a:r>
              <a:rPr lang="zh-CN" alt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年</a:t>
            </a:r>
            <a:r>
              <a:rPr lang="en-US" altLang="zh-CN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r>
              <a:rPr lang="zh-CN" alt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月以来各地扶持房地产政策汇总</a:t>
            </a:r>
            <a:endParaRPr lang="zh-CN" altLang="en-US" sz="24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 descr="7b0a2020202022776f7264617274223a20227b5c2269645c223a32353030333237372c5c227469645c223a31333532367d220a7d0a"/>
          <p:cNvSpPr>
            <a:spLocks noGrp="1"/>
          </p:cNvSpPr>
          <p:nvPr>
            <p:ph type="title"/>
          </p:nvPr>
        </p:nvSpPr>
        <p:spPr>
          <a:xfrm>
            <a:off x="611575" y="189300"/>
            <a:ext cx="10969200" cy="705600"/>
          </a:xfrm>
        </p:spPr>
        <p:txBody>
          <a:bodyPr>
            <a:normAutofit fontScale="90000"/>
          </a:bodyPr>
          <a:p>
            <a:r>
              <a:rPr sz="3100">
                <a:solidFill>
                  <a:schemeClr val="bg2">
                    <a:lumMod val="75000"/>
                    <a:lumOff val="25000"/>
                  </a:schemeClr>
                </a:solidFill>
              </a:rPr>
              <a:t>6月以来30大中城市房地产销售面积出现明显回升（万平方米</a:t>
            </a:r>
            <a:r>
              <a:rPr 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）</a:t>
            </a:r>
            <a:endParaRPr lang="zh-CN" sz="31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3770" y="989965"/>
            <a:ext cx="10283825" cy="57886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 descr="7b0a2020202022776f7264617274223a20227b5c2269645c223a32353030333237372c5c227469645c223a31333532367d220a7d0a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A股市场房企</a:t>
            </a: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2021</a:t>
            </a:r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年末三道红线指标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5" name="内容占位符 4"/>
          <p:cNvGraphicFramePr/>
          <p:nvPr>
            <p:ph idx="1"/>
            <p:custDataLst>
              <p:tags r:id="rId1"/>
            </p:custDataLst>
          </p:nvPr>
        </p:nvGraphicFramePr>
        <p:xfrm>
          <a:off x="608330" y="1490345"/>
          <a:ext cx="10969625" cy="4611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925"/>
                <a:gridCol w="2193925"/>
                <a:gridCol w="2193925"/>
                <a:gridCol w="2193925"/>
                <a:gridCol w="2193925"/>
              </a:tblGrid>
              <a:tr h="10090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房企名称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剔除收款后的资产负债率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净负债率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现金短债比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备注</a:t>
                      </a:r>
                      <a:endParaRPr lang="zh-CN" altLang="en-US"/>
                    </a:p>
                  </a:txBody>
                  <a:tcPr/>
                </a:tc>
              </a:tr>
              <a:tr h="6000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</a:rPr>
                        <a:t>万科</a:t>
                      </a:r>
                      <a:endParaRPr lang="zh-CN" altLang="en-US" b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69.8%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30.97%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2.26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保持绿档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</a:tr>
              <a:tr h="6007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</a:rPr>
                        <a:t>保利发展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68%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55.1%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1.86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保持绿档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</a:rPr>
                        <a:t>新城控股</a:t>
                      </a:r>
                      <a:endParaRPr lang="zh-CN" altLang="en-US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70%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48.4%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1.82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黄档转为绿档</a:t>
                      </a:r>
                      <a:endParaRPr lang="zh-CN" altLang="en-US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</a:tr>
              <a:tr h="60071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</a:rPr>
                        <a:t>金地集团</a:t>
                      </a:r>
                      <a:endParaRPr lang="zh-CN" altLang="en-US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67.6%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55.2%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1.4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保持绿档</a:t>
                      </a:r>
                      <a:endParaRPr lang="zh-CN" altLang="en-US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</a:rPr>
                        <a:t>招商蛇口</a:t>
                      </a:r>
                      <a:endParaRPr lang="zh-CN" altLang="en-US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60.88%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34.41%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2.13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保持绿档</a:t>
                      </a:r>
                      <a:endParaRPr lang="zh-CN" altLang="en-US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</a:tr>
              <a:tr h="60071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</a:rPr>
                        <a:t>华发股份</a:t>
                      </a:r>
                      <a:endParaRPr lang="zh-CN" altLang="en-US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67.1%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80.3%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1.84</a:t>
                      </a:r>
                      <a:endParaRPr lang="en-US" altLang="zh-CN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gradFill>
                            <a:gsLst>
                              <a:gs pos="0">
                                <a:srgbClr val="E30000"/>
                              </a:gs>
                              <a:gs pos="100000">
                                <a:srgbClr val="760303"/>
                              </a:gs>
                            </a:gsLst>
                            <a:lin scaled="0"/>
                          </a:gradFill>
                        </a:rPr>
                        <a:t>橙档转为绿档</a:t>
                      </a:r>
                      <a:endParaRPr lang="zh-CN" altLang="en-US">
                        <a:gradFill>
                          <a:gsLst>
                            <a:gs pos="0">
                              <a:srgbClr val="E30000"/>
                            </a:gs>
                            <a:gs pos="100000">
                              <a:srgbClr val="760303"/>
                            </a:gs>
                          </a:gsLst>
                          <a:lin scaled="0"/>
                        </a:gra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8330" y="222250"/>
            <a:ext cx="10968990" cy="63633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5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9.xml><?xml version="1.0" encoding="utf-8"?>
<p:tagLst xmlns:p="http://schemas.openxmlformats.org/presentationml/2006/main">
  <p:tag name="KSO_WM_UNIT_PLACING_PICTURE_USER_VIEWPORT" val="{&quot;height&quot;:6915,&quot;width&quot;:1228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1.xml><?xml version="1.0" encoding="utf-8"?>
<p:tagLst xmlns:p="http://schemas.openxmlformats.org/presentationml/2006/main">
  <p:tag name="KSO_WM_UNIT_TABLE_BEAUTIFY" val="smartTable{cb03b846-04a3-4c01-880c-48bee5a155ac}"/>
  <p:tag name="TABLE_ENDDRAG_ORIGIN_RECT" val="863*363"/>
  <p:tag name="TABLE_ENDDRAG_RECT" val="47*117*863*363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4.xml><?xml version="1.0" encoding="utf-8"?>
<p:tagLst xmlns:p="http://schemas.openxmlformats.org/presentationml/2006/main">
  <p:tag name="COMMONDATA" val="eyJoZGlkIjoiMjJlNDkyM2ZiNjYwOTg4ZDc3YjI0NGY0YWMyNjRmYzgifQ=="/>
  <p:tag name="KSO_WPP_MARK_KEY" val="d6930d10-5205-4b98-918d-fe054fd3eaa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FFFFFF"/>
      </a:dk1>
      <a:lt1>
        <a:srgbClr val="0F1423"/>
      </a:lt1>
      <a:dk2>
        <a:srgbClr val="FFFFFF"/>
      </a:dk2>
      <a:lt2>
        <a:srgbClr val="0F1423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</Words>
  <Application>WPS 演示</Application>
  <PresentationFormat>宽屏</PresentationFormat>
  <Paragraphs>86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4" baseType="lpstr">
      <vt:lpstr>Arial</vt:lpstr>
      <vt:lpstr>宋体</vt:lpstr>
      <vt:lpstr>Wingdings</vt:lpstr>
      <vt:lpstr>Wingdings</vt:lpstr>
      <vt:lpstr>汉仪铸字卡酷体简</vt:lpstr>
      <vt:lpstr>微软雅黑</vt:lpstr>
      <vt:lpstr>Arial Unicode MS</vt:lpstr>
      <vt:lpstr>Calibri</vt:lpstr>
      <vt:lpstr>Office 主题​​</vt:lpstr>
      <vt:lpstr>空白演示</vt:lpstr>
      <vt:lpstr>空白演示</vt:lpstr>
      <vt:lpstr>6月以来30大中城市房地产销售面积出现明显回升（万平方米）</vt:lpstr>
      <vt:lpstr>A股市场房企2021年末三道红线指标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周子瑜</cp:lastModifiedBy>
  <cp:revision>227</cp:revision>
  <dcterms:created xsi:type="dcterms:W3CDTF">2019-06-19T02:08:00Z</dcterms:created>
  <dcterms:modified xsi:type="dcterms:W3CDTF">2022-06-30T09:57:53Z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2EFFFFE269214408AF33D29B7E0D1F11</vt:lpwstr>
  </property>
</Properties>
</file>